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16459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82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  <a:sym typeface="Times New Roman" pitchFamily="18" charset="0"/>
      </a:defRPr>
    </a:lvl1pPr>
    <a:lvl2pPr marL="526694" algn="l" rtl="0" fontAlgn="base">
      <a:spcBef>
        <a:spcPct val="0"/>
      </a:spcBef>
      <a:spcAft>
        <a:spcPct val="0"/>
      </a:spcAft>
      <a:defRPr sz="1382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  <a:sym typeface="Times New Roman" pitchFamily="18" charset="0"/>
      </a:defRPr>
    </a:lvl2pPr>
    <a:lvl3pPr marL="1053389" algn="l" rtl="0" fontAlgn="base">
      <a:spcBef>
        <a:spcPct val="0"/>
      </a:spcBef>
      <a:spcAft>
        <a:spcPct val="0"/>
      </a:spcAft>
      <a:defRPr sz="1382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  <a:sym typeface="Times New Roman" pitchFamily="18" charset="0"/>
      </a:defRPr>
    </a:lvl3pPr>
    <a:lvl4pPr marL="1580083" algn="l" rtl="0" fontAlgn="base">
      <a:spcBef>
        <a:spcPct val="0"/>
      </a:spcBef>
      <a:spcAft>
        <a:spcPct val="0"/>
      </a:spcAft>
      <a:defRPr sz="1382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  <a:sym typeface="Times New Roman" pitchFamily="18" charset="0"/>
      </a:defRPr>
    </a:lvl4pPr>
    <a:lvl5pPr marL="2106778" algn="l" rtl="0" fontAlgn="base">
      <a:spcBef>
        <a:spcPct val="0"/>
      </a:spcBef>
      <a:spcAft>
        <a:spcPct val="0"/>
      </a:spcAft>
      <a:defRPr sz="1382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  <a:sym typeface="Times New Roman" pitchFamily="18" charset="0"/>
      </a:defRPr>
    </a:lvl5pPr>
    <a:lvl6pPr marL="2633472" algn="l" defTabSz="1053389" rtl="0" eaLnBrk="1" latinLnBrk="0" hangingPunct="1">
      <a:defRPr sz="1382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  <a:sym typeface="Times New Roman" pitchFamily="18" charset="0"/>
      </a:defRPr>
    </a:lvl6pPr>
    <a:lvl7pPr marL="3160166" algn="l" defTabSz="1053389" rtl="0" eaLnBrk="1" latinLnBrk="0" hangingPunct="1">
      <a:defRPr sz="1382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  <a:sym typeface="Times New Roman" pitchFamily="18" charset="0"/>
      </a:defRPr>
    </a:lvl7pPr>
    <a:lvl8pPr marL="3686861" algn="l" defTabSz="1053389" rtl="0" eaLnBrk="1" latinLnBrk="0" hangingPunct="1">
      <a:defRPr sz="1382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  <a:sym typeface="Times New Roman" pitchFamily="18" charset="0"/>
      </a:defRPr>
    </a:lvl8pPr>
    <a:lvl9pPr marL="4213555" algn="l" defTabSz="1053389" rtl="0" eaLnBrk="1" latinLnBrk="0" hangingPunct="1">
      <a:defRPr sz="1382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  <a:sym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184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/>
  </p:normalViewPr>
  <p:slideViewPr>
    <p:cSldViewPr>
      <p:cViewPr varScale="1">
        <p:scale>
          <a:sx n="44" d="100"/>
          <a:sy n="44" d="100"/>
        </p:scale>
        <p:origin x="584" y="216"/>
      </p:cViewPr>
      <p:guideLst>
        <p:guide orient="horz" pos="5184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Avenir Roman"/>
            </a:endParaRPr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68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526694" rtl="0" eaLnBrk="0" fontAlgn="base" hangingPunct="0">
      <a:lnSpc>
        <a:spcPct val="125000"/>
      </a:lnSpc>
      <a:spcBef>
        <a:spcPct val="30000"/>
      </a:spcBef>
      <a:spcAft>
        <a:spcPct val="0"/>
      </a:spcAft>
      <a:defRPr sz="1382">
        <a:solidFill>
          <a:schemeClr val="tx1"/>
        </a:solidFill>
        <a:latin typeface="+mn-lt"/>
        <a:ea typeface="+mn-ea"/>
        <a:cs typeface="+mn-cs"/>
        <a:sym typeface="Avenir Roman"/>
      </a:defRPr>
    </a:lvl1pPr>
    <a:lvl2pPr marL="855878" indent="-329184" algn="l" defTabSz="526694" rtl="0" eaLnBrk="0" fontAlgn="base" hangingPunct="0">
      <a:lnSpc>
        <a:spcPct val="125000"/>
      </a:lnSpc>
      <a:spcBef>
        <a:spcPct val="30000"/>
      </a:spcBef>
      <a:spcAft>
        <a:spcPct val="0"/>
      </a:spcAft>
      <a:defRPr sz="1382">
        <a:solidFill>
          <a:schemeClr val="tx1"/>
        </a:solidFill>
        <a:latin typeface="+mn-lt"/>
        <a:ea typeface="+mn-ea"/>
        <a:cs typeface="+mn-cs"/>
        <a:sym typeface="Avenir Roman"/>
      </a:defRPr>
    </a:lvl2pPr>
    <a:lvl3pPr marL="1316736" indent="-263347" algn="l" defTabSz="526694" rtl="0" eaLnBrk="0" fontAlgn="base" hangingPunct="0">
      <a:lnSpc>
        <a:spcPct val="125000"/>
      </a:lnSpc>
      <a:spcBef>
        <a:spcPct val="30000"/>
      </a:spcBef>
      <a:spcAft>
        <a:spcPct val="0"/>
      </a:spcAft>
      <a:defRPr sz="1382">
        <a:solidFill>
          <a:schemeClr val="tx1"/>
        </a:solidFill>
        <a:latin typeface="+mn-lt"/>
        <a:ea typeface="+mn-ea"/>
        <a:cs typeface="+mn-cs"/>
        <a:sym typeface="Avenir Roman"/>
      </a:defRPr>
    </a:lvl3pPr>
    <a:lvl4pPr marL="1843430" indent="-263347" algn="l" defTabSz="526694" rtl="0" eaLnBrk="0" fontAlgn="base" hangingPunct="0">
      <a:lnSpc>
        <a:spcPct val="125000"/>
      </a:lnSpc>
      <a:spcBef>
        <a:spcPct val="30000"/>
      </a:spcBef>
      <a:spcAft>
        <a:spcPct val="0"/>
      </a:spcAft>
      <a:defRPr sz="1382">
        <a:solidFill>
          <a:schemeClr val="tx1"/>
        </a:solidFill>
        <a:latin typeface="+mn-lt"/>
        <a:ea typeface="+mn-ea"/>
        <a:cs typeface="+mn-cs"/>
        <a:sym typeface="Avenir Roman"/>
      </a:defRPr>
    </a:lvl4pPr>
    <a:lvl5pPr marL="2370125" indent="-263347" algn="l" defTabSz="526694" rtl="0" eaLnBrk="0" fontAlgn="base" hangingPunct="0">
      <a:lnSpc>
        <a:spcPct val="125000"/>
      </a:lnSpc>
      <a:spcBef>
        <a:spcPct val="30000"/>
      </a:spcBef>
      <a:spcAft>
        <a:spcPct val="0"/>
      </a:spcAft>
      <a:defRPr sz="1382">
        <a:solidFill>
          <a:schemeClr val="tx1"/>
        </a:solidFill>
        <a:latin typeface="+mn-lt"/>
        <a:ea typeface="+mn-ea"/>
        <a:cs typeface="+mn-cs"/>
        <a:sym typeface="Avenir Roman"/>
      </a:defRPr>
    </a:lvl5pPr>
    <a:lvl6pPr indent="1316736" defTabSz="526694">
      <a:lnSpc>
        <a:spcPct val="125000"/>
      </a:lnSpc>
      <a:defRPr sz="1382">
        <a:latin typeface="+mn-lt"/>
        <a:ea typeface="+mn-ea"/>
        <a:cs typeface="+mn-cs"/>
        <a:sym typeface="Avenir Roman"/>
      </a:defRPr>
    </a:lvl6pPr>
    <a:lvl7pPr indent="1580083" defTabSz="526694">
      <a:lnSpc>
        <a:spcPct val="125000"/>
      </a:lnSpc>
      <a:defRPr sz="1382">
        <a:latin typeface="+mn-lt"/>
        <a:ea typeface="+mn-ea"/>
        <a:cs typeface="+mn-cs"/>
        <a:sym typeface="Avenir Roman"/>
      </a:defRPr>
    </a:lvl7pPr>
    <a:lvl8pPr indent="1843430" defTabSz="526694">
      <a:lnSpc>
        <a:spcPct val="125000"/>
      </a:lnSpc>
      <a:defRPr sz="1382">
        <a:latin typeface="+mn-lt"/>
        <a:ea typeface="+mn-ea"/>
        <a:cs typeface="+mn-cs"/>
        <a:sym typeface="Avenir Roman"/>
      </a:defRPr>
    </a:lvl8pPr>
    <a:lvl9pPr indent="2106778" defTabSz="526694">
      <a:lnSpc>
        <a:spcPct val="125000"/>
      </a:lnSpc>
      <a:defRPr sz="1382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C50AD-2CB4-46F7-9298-5BF777B22C0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sldNum" sz="quarter" idx="2"/>
          </p:nvPr>
        </p:nvSpPr>
        <p:spPr bwMode="auto">
          <a:xfrm>
            <a:off x="19657815" y="14996161"/>
            <a:ext cx="5715000" cy="961170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vert="horz" wrap="square" lIns="133037" tIns="133037" rIns="133037" bIns="133037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4500">
                <a:solidFill>
                  <a:srgbClr val="000000"/>
                </a:solidFill>
              </a:defRPr>
            </a:lvl1pPr>
          </a:lstStyle>
          <a:p>
            <a:fld id="{65765402-EA13-4127-900A-E7057EB38A14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defTabSz="5386388" rtl="0" eaLnBrk="0" fontAlgn="base" hangingPunct="0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/>
          <a:ea typeface="Times New Roman"/>
          <a:cs typeface="Times New Roman"/>
          <a:sym typeface="Times New Roman" pitchFamily="18" charset="0"/>
        </a:defRPr>
      </a:lvl1pPr>
      <a:lvl2pPr algn="ctr" defTabSz="5386388" rtl="0" eaLnBrk="0" fontAlgn="base" hangingPunct="0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/>
          <a:ea typeface="Times New Roman"/>
          <a:cs typeface="Times New Roman"/>
          <a:sym typeface="Times New Roman" pitchFamily="18" charset="0"/>
        </a:defRPr>
      </a:lvl2pPr>
      <a:lvl3pPr algn="ctr" defTabSz="5386388" rtl="0" eaLnBrk="0" fontAlgn="base" hangingPunct="0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/>
          <a:ea typeface="Times New Roman"/>
          <a:cs typeface="Times New Roman"/>
          <a:sym typeface="Times New Roman" pitchFamily="18" charset="0"/>
        </a:defRPr>
      </a:lvl3pPr>
      <a:lvl4pPr algn="ctr" defTabSz="5386388" rtl="0" eaLnBrk="0" fontAlgn="base" hangingPunct="0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/>
          <a:ea typeface="Times New Roman"/>
          <a:cs typeface="Times New Roman"/>
          <a:sym typeface="Times New Roman" pitchFamily="18" charset="0"/>
        </a:defRPr>
      </a:lvl4pPr>
      <a:lvl5pPr algn="ctr" defTabSz="5386388" rtl="0" eaLnBrk="0" fontAlgn="base" hangingPunct="0">
        <a:spcBef>
          <a:spcPct val="0"/>
        </a:spcBef>
        <a:spcAft>
          <a:spcPct val="0"/>
        </a:spcAft>
        <a:defRPr sz="14400">
          <a:solidFill>
            <a:schemeClr val="tx2"/>
          </a:solidFill>
          <a:latin typeface="Times New Roman"/>
          <a:ea typeface="Times New Roman"/>
          <a:cs typeface="Times New Roman"/>
          <a:sym typeface="Times New Roman" pitchFamily="18" charset="0"/>
        </a:defRPr>
      </a:lvl5pPr>
      <a:lvl6pPr indent="514350" algn="ctr" defTabSz="5386388">
        <a:defRPr sz="14400">
          <a:latin typeface="Times New Roman"/>
          <a:ea typeface="Times New Roman"/>
          <a:cs typeface="Times New Roman"/>
          <a:sym typeface="Times New Roman"/>
        </a:defRPr>
      </a:lvl6pPr>
      <a:lvl7pPr indent="1028700" algn="ctr" defTabSz="5386388">
        <a:defRPr sz="14400">
          <a:latin typeface="Times New Roman"/>
          <a:ea typeface="Times New Roman"/>
          <a:cs typeface="Times New Roman"/>
          <a:sym typeface="Times New Roman"/>
        </a:defRPr>
      </a:lvl7pPr>
      <a:lvl8pPr indent="1543050" algn="ctr" defTabSz="5386388">
        <a:defRPr sz="14400">
          <a:latin typeface="Times New Roman"/>
          <a:ea typeface="Times New Roman"/>
          <a:cs typeface="Times New Roman"/>
          <a:sym typeface="Times New Roman"/>
        </a:defRPr>
      </a:lvl8pPr>
      <a:lvl9pPr indent="2057400" algn="ctr" defTabSz="5386388">
        <a:defRPr sz="14400"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1105496" indent="-1105496" algn="l" defTabSz="5386388" rtl="0" eaLnBrk="0" fontAlgn="base" hangingPunct="0">
        <a:spcBef>
          <a:spcPts val="4500"/>
        </a:spcBef>
        <a:spcAft>
          <a:spcPct val="0"/>
        </a:spcAft>
        <a:buSzPct val="100000"/>
        <a:buChar char="»"/>
        <a:defRPr sz="10350">
          <a:solidFill>
            <a:schemeClr val="tx1"/>
          </a:solidFill>
          <a:latin typeface="Times New Roman"/>
          <a:ea typeface="Times New Roman"/>
          <a:cs typeface="Times New Roman"/>
          <a:sym typeface="Times New Roman" pitchFamily="18" charset="0"/>
        </a:defRPr>
      </a:lvl1pPr>
      <a:lvl2pPr marL="3746897" indent="-1053703" algn="l" defTabSz="5386388" rtl="0" eaLnBrk="0" fontAlgn="base" hangingPunct="0">
        <a:spcBef>
          <a:spcPts val="4500"/>
        </a:spcBef>
        <a:spcAft>
          <a:spcPct val="0"/>
        </a:spcAft>
        <a:buSzPct val="100000"/>
        <a:buChar char="–"/>
        <a:defRPr sz="10350">
          <a:solidFill>
            <a:schemeClr val="tx1"/>
          </a:solidFill>
          <a:latin typeface="Times New Roman"/>
          <a:ea typeface="Times New Roman"/>
          <a:cs typeface="Times New Roman"/>
          <a:sym typeface="Times New Roman" pitchFamily="18" charset="0"/>
        </a:defRPr>
      </a:lvl2pPr>
      <a:lvl3pPr marL="6370440" indent="-984052" algn="l" defTabSz="5386388" rtl="0" eaLnBrk="0" fontAlgn="base" hangingPunct="0">
        <a:spcBef>
          <a:spcPts val="4500"/>
        </a:spcBef>
        <a:spcAft>
          <a:spcPct val="0"/>
        </a:spcAft>
        <a:buSzPct val="100000"/>
        <a:buChar char="•"/>
        <a:defRPr sz="10350">
          <a:solidFill>
            <a:schemeClr val="tx1"/>
          </a:solidFill>
          <a:latin typeface="Times New Roman"/>
          <a:ea typeface="Times New Roman"/>
          <a:cs typeface="Times New Roman"/>
          <a:sym typeface="Times New Roman" pitchFamily="18" charset="0"/>
        </a:defRPr>
      </a:lvl3pPr>
      <a:lvl4pPr marL="9272588" indent="-1191221" algn="l" defTabSz="5386388" rtl="0" eaLnBrk="0" fontAlgn="base" hangingPunct="0">
        <a:spcBef>
          <a:spcPts val="4500"/>
        </a:spcBef>
        <a:spcAft>
          <a:spcPct val="0"/>
        </a:spcAft>
        <a:buSzPct val="100000"/>
        <a:buChar char="–"/>
        <a:defRPr sz="10350">
          <a:solidFill>
            <a:schemeClr val="tx1"/>
          </a:solidFill>
          <a:latin typeface="Times New Roman"/>
          <a:ea typeface="Times New Roman"/>
          <a:cs typeface="Times New Roman"/>
          <a:sym typeface="Times New Roman" pitchFamily="18" charset="0"/>
        </a:defRPr>
      </a:lvl4pPr>
      <a:lvl5pPr marL="17657565" indent="-6881218" algn="l" defTabSz="5386388" rtl="0" eaLnBrk="0" fontAlgn="base" hangingPunct="0">
        <a:spcBef>
          <a:spcPts val="4500"/>
        </a:spcBef>
        <a:spcAft>
          <a:spcPct val="0"/>
        </a:spcAft>
        <a:buSzPct val="100000"/>
        <a:buChar char="»"/>
        <a:defRPr sz="10350">
          <a:solidFill>
            <a:schemeClr val="tx1"/>
          </a:solidFill>
          <a:latin typeface="Times New Roman"/>
          <a:ea typeface="Times New Roman"/>
          <a:cs typeface="Times New Roman"/>
          <a:sym typeface="Times New Roman" pitchFamily="18" charset="0"/>
        </a:defRPr>
      </a:lvl5pPr>
      <a:lvl6pPr marL="18173302" indent="-6882605" defTabSz="5386388">
        <a:spcBef>
          <a:spcPts val="4500"/>
        </a:spcBef>
        <a:buSzPct val="100000"/>
        <a:buChar char="•"/>
        <a:defRPr sz="10350">
          <a:latin typeface="Times New Roman"/>
          <a:ea typeface="Times New Roman"/>
          <a:cs typeface="Times New Roman"/>
          <a:sym typeface="Times New Roman"/>
        </a:defRPr>
      </a:lvl6pPr>
      <a:lvl7pPr marL="18687652" indent="-6882605" defTabSz="5386388">
        <a:spcBef>
          <a:spcPts val="4500"/>
        </a:spcBef>
        <a:buSzPct val="100000"/>
        <a:buChar char="•"/>
        <a:defRPr sz="10350">
          <a:latin typeface="Times New Roman"/>
          <a:ea typeface="Times New Roman"/>
          <a:cs typeface="Times New Roman"/>
          <a:sym typeface="Times New Roman"/>
        </a:defRPr>
      </a:lvl7pPr>
      <a:lvl8pPr marL="19202002" indent="-6882605" defTabSz="5386388">
        <a:spcBef>
          <a:spcPts val="4500"/>
        </a:spcBef>
        <a:buSzPct val="100000"/>
        <a:buChar char="•"/>
        <a:defRPr sz="10350">
          <a:latin typeface="Times New Roman"/>
          <a:ea typeface="Times New Roman"/>
          <a:cs typeface="Times New Roman"/>
          <a:sym typeface="Times New Roman"/>
        </a:defRPr>
      </a:lvl8pPr>
      <a:lvl9pPr marL="19716352" indent="-6882605" defTabSz="5386388">
        <a:spcBef>
          <a:spcPts val="4500"/>
        </a:spcBef>
        <a:buSzPct val="100000"/>
        <a:buChar char="•"/>
        <a:defRPr sz="1035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 defTabSz="5386388">
        <a:defRPr sz="45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514350" algn="r" defTabSz="5386388">
        <a:defRPr sz="45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1028700" algn="r" defTabSz="5386388">
        <a:defRPr sz="45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543050" algn="r" defTabSz="5386388">
        <a:defRPr sz="45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2057400" algn="r" defTabSz="5386388">
        <a:defRPr sz="45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 defTabSz="5386388">
        <a:defRPr sz="45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 defTabSz="5386388">
        <a:defRPr sz="45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 defTabSz="5386388">
        <a:defRPr sz="45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 defTabSz="5386388">
        <a:defRPr sz="45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013685"/>
            </a:gs>
            <a:gs pos="75000">
              <a:schemeClr val="bg1">
                <a:lumMod val="1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hape 8"/>
          <p:cNvSpPr>
            <a:spLocks noChangeArrowheads="1"/>
          </p:cNvSpPr>
          <p:nvPr/>
        </p:nvSpPr>
        <p:spPr bwMode="auto">
          <a:xfrm>
            <a:off x="0" y="514350"/>
            <a:ext cx="27432000" cy="3072246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lIns="149667" tIns="149667" rIns="149667" bIns="149667">
            <a:spAutoFit/>
          </a:bodyPr>
          <a:lstStyle/>
          <a:p>
            <a:pPr algn="ctr" defTabSz="2991446"/>
            <a:r>
              <a:rPr lang="en-US" sz="5175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Arial Bold" pitchFamily="34" charset="0"/>
              </a:rPr>
              <a:t>Optimal Location for Measuring the Cross-Sectional Area of Hamstring Tendons on Preoperative MRI to Best Predict ACL Graft Diameter in Adolescent Patients</a:t>
            </a:r>
            <a:endParaRPr lang="en-US" sz="27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Times New Roman Bold" pitchFamily="18" charset="0"/>
            </a:endParaRPr>
          </a:p>
          <a:p>
            <a:pPr algn="ctr" defTabSz="2991446"/>
            <a:r>
              <a:rPr lang="en-US" sz="27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Clayton Hodges, MD</a:t>
            </a:r>
            <a:r>
              <a:rPr lang="en-US" sz="2700" b="1" i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7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 Trevor Shelton, MD, MS</a:t>
            </a:r>
            <a:r>
              <a:rPr lang="en-US" sz="2700" b="1" i="1" baseline="28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7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 Cyrus Bateni, MD</a:t>
            </a:r>
            <a:r>
              <a:rPr lang="en-US" sz="2700" b="1" i="1" baseline="28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7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  Steve Henrichon, MD</a:t>
            </a:r>
            <a:r>
              <a:rPr lang="en-US" sz="2700" b="1" i="1" baseline="28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7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 Alton Skaggs, BS</a:t>
            </a:r>
            <a:r>
              <a:rPr lang="en-US" sz="2700" b="1" i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27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 Robert Boutin, MD</a:t>
            </a:r>
            <a:r>
              <a:rPr lang="en-US" sz="2700" b="1" i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27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 </a:t>
            </a:r>
          </a:p>
          <a:p>
            <a:pPr algn="ctr" defTabSz="2991446"/>
            <a:r>
              <a:rPr lang="en-US" sz="27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Richard Marder, MD</a:t>
            </a:r>
            <a:r>
              <a:rPr lang="en-US" sz="2700" b="1" i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7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 Cassandra Lee, MD</a:t>
            </a:r>
            <a:r>
              <a:rPr lang="en-US" sz="2700" b="1" i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sz="27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; Brian Haus, MD</a:t>
            </a:r>
            <a:r>
              <a:rPr lang="en-US" sz="2700" b="1" i="1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1, 4</a:t>
            </a:r>
            <a:endParaRPr lang="en-US" sz="2700" b="1" i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defTabSz="2991446"/>
            <a:r>
              <a:rPr lang="en-US" sz="225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University of California, Davis, Sacramento, CA </a:t>
            </a:r>
            <a:r>
              <a:rPr lang="en-US" sz="2250" baseline="30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1 </a:t>
            </a:r>
            <a:r>
              <a:rPr lang="en-US" sz="225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Department of Orthopaedic Surgery, </a:t>
            </a:r>
            <a:r>
              <a:rPr lang="en-US" sz="2250" baseline="30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2</a:t>
            </a:r>
            <a:r>
              <a:rPr lang="en-US" sz="225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 Department of Radiology, </a:t>
            </a:r>
            <a:r>
              <a:rPr lang="en-US" sz="2250" baseline="30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3</a:t>
            </a:r>
            <a:r>
              <a:rPr lang="en-US" sz="225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 School of Medicine, </a:t>
            </a:r>
            <a:r>
              <a:rPr lang="en-US" sz="2250" baseline="3000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4</a:t>
            </a:r>
            <a:r>
              <a:rPr lang="en-US" sz="2250" dirty="0">
                <a:solidFill>
                  <a:schemeClr val="bg1"/>
                </a:solidFill>
                <a:latin typeface="Arial" charset="0"/>
                <a:cs typeface="Arial" charset="0"/>
                <a:sym typeface="Arial" charset="0"/>
              </a:rPr>
              <a:t> Shriners Hospital for Children, Sacramento, CA</a:t>
            </a:r>
          </a:p>
        </p:txBody>
      </p:sp>
      <p:sp>
        <p:nvSpPr>
          <p:cNvPr id="4098" name="Shape 9"/>
          <p:cNvSpPr>
            <a:spLocks noChangeArrowheads="1"/>
          </p:cNvSpPr>
          <p:nvPr/>
        </p:nvSpPr>
        <p:spPr bwMode="auto">
          <a:xfrm>
            <a:off x="444699" y="7372350"/>
            <a:ext cx="6349007" cy="613881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lIns="149667" tIns="149667" rIns="149667" bIns="149667">
            <a:spAutoFit/>
          </a:bodyPr>
          <a:lstStyle/>
          <a:p>
            <a:pPr defTabSz="2991446">
              <a:spcBef>
                <a:spcPts val="2138"/>
              </a:spcBef>
            </a:pPr>
            <a:r>
              <a:rPr lang="en-US" sz="2025" dirty="0">
                <a:solidFill>
                  <a:srgbClr val="000099"/>
                </a:solidFill>
              </a:rPr>
              <a:t>  </a:t>
            </a:r>
          </a:p>
        </p:txBody>
      </p:sp>
      <p:sp>
        <p:nvSpPr>
          <p:cNvPr id="4099" name="Shape 10"/>
          <p:cNvSpPr>
            <a:spLocks noChangeArrowheads="1"/>
          </p:cNvSpPr>
          <p:nvPr/>
        </p:nvSpPr>
        <p:spPr bwMode="auto">
          <a:xfrm>
            <a:off x="1334096" y="7515225"/>
            <a:ext cx="6172200" cy="599516"/>
          </a:xfrm>
          <a:prstGeom prst="rect">
            <a:avLst/>
          </a:prstGeom>
          <a:noFill/>
          <a:ln w="3175">
            <a:noFill/>
            <a:miter lim="400000"/>
            <a:headEnd/>
            <a:tailEnd/>
          </a:ln>
        </p:spPr>
        <p:txBody>
          <a:bodyPr lIns="39684" tIns="39684" rIns="39684" bIns="39684">
            <a:spAutoFit/>
          </a:bodyPr>
          <a:lstStyle/>
          <a:p>
            <a:pPr defTabSz="792956"/>
            <a:endParaRPr lang="en-US" sz="1125" dirty="0">
              <a:solidFill>
                <a:srgbClr val="000000"/>
              </a:solidFill>
            </a:endParaRPr>
          </a:p>
          <a:p>
            <a:pPr defTabSz="792956"/>
            <a:br>
              <a:rPr lang="en-US" sz="1125" dirty="0">
                <a:solidFill>
                  <a:srgbClr val="000000"/>
                </a:solidFill>
              </a:rPr>
            </a:br>
            <a:endParaRPr lang="en-US" sz="1125" dirty="0">
              <a:solidFill>
                <a:srgbClr val="000000"/>
              </a:solidFill>
            </a:endParaRPr>
          </a:p>
        </p:txBody>
      </p:sp>
      <p:grpSp>
        <p:nvGrpSpPr>
          <p:cNvPr id="4100" name="Group 13"/>
          <p:cNvGrpSpPr>
            <a:grpSpLocks/>
          </p:cNvGrpSpPr>
          <p:nvPr/>
        </p:nvGrpSpPr>
        <p:grpSpPr bwMode="auto">
          <a:xfrm>
            <a:off x="444700" y="3657601"/>
            <a:ext cx="8572501" cy="4143375"/>
            <a:chOff x="0" y="0"/>
            <a:chExt cx="7620001" cy="4191000"/>
          </a:xfrm>
        </p:grpSpPr>
        <p:sp>
          <p:nvSpPr>
            <p:cNvPr id="11" name="Shape 11"/>
            <p:cNvSpPr/>
            <p:nvPr/>
          </p:nvSpPr>
          <p:spPr>
            <a:xfrm>
              <a:off x="0" y="0"/>
              <a:ext cx="7620000" cy="41910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>
              <a:outerShdw blurRad="25400" dist="50800" dir="2700000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defTabSz="2992437" fontAlgn="auto">
                <a:spcBef>
                  <a:spcPts val="0"/>
                </a:spcBef>
                <a:spcAft>
                  <a:spcPts val="0"/>
                </a:spcAft>
                <a:defRPr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pPr>
              <a:endParaRPr sz="1555" kern="0">
                <a:solidFill>
                  <a:sysClr val="windowText" lastClr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  <p:sp>
          <p:nvSpPr>
            <p:cNvPr id="4121" name="Shape 12"/>
            <p:cNvSpPr>
              <a:spLocks noChangeArrowheads="1"/>
            </p:cNvSpPr>
            <p:nvPr/>
          </p:nvSpPr>
          <p:spPr bwMode="auto">
            <a:xfrm>
              <a:off x="0" y="0"/>
              <a:ext cx="7620001" cy="4158245"/>
            </a:xfrm>
            <a:prstGeom prst="rect">
              <a:avLst/>
            </a:prstGeom>
            <a:noFill/>
            <a:ln w="3175">
              <a:noFill/>
              <a:miter lim="400000"/>
              <a:headEnd/>
              <a:tailEnd/>
            </a:ln>
          </p:spPr>
          <p:txBody>
            <a:bodyPr lIns="149667" tIns="149667" rIns="149667" bIns="149667">
              <a:spAutoFit/>
            </a:bodyPr>
            <a:lstStyle/>
            <a:p>
              <a:pPr defTabSz="2991446">
                <a:spcBef>
                  <a:spcPts val="2138"/>
                </a:spcBef>
              </a:pPr>
              <a:r>
                <a:rPr lang="en-US" sz="2250" b="1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 Bold" pitchFamily="34" charset="0"/>
                </a:rPr>
                <a:t>OBJECTIVES </a:t>
              </a:r>
            </a:p>
            <a:p>
              <a:pPr algn="just" defTabSz="2991446"/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It is well recognized that a graft diameter</a:t>
              </a:r>
              <a:r>
                <a:rPr lang="en-US" sz="225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≥ 8 mm is optimal for successful ACL reconstruction. Pre-operative measurement of gracilis tendon (GT) and semitendinosus (ST) cross-sectional area using MRI has been advocated.  </a:t>
              </a:r>
            </a:p>
            <a:p>
              <a:pPr algn="just" defTabSz="2991446"/>
              <a:endParaRPr lang="en-US" sz="2250" dirty="0">
                <a:latin typeface="Arial" charset="0"/>
                <a:ea typeface="Arial" charset="0"/>
                <a:cs typeface="Arial" charset="0"/>
              </a:endParaRPr>
            </a:p>
            <a:p>
              <a:pPr algn="just" defTabSz="2991446"/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The purposes of this paper were to examine the cross-sectional areas of the hamstring tendons at different locations about the knee and develop a model that would accurately predict if a doubled hamstring graft comprised of ST and GT will be of sufficient cross sectional area to be used for ACL reconstruction. </a:t>
              </a:r>
              <a:endParaRPr lang="en-US" sz="22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imes New Roman Bold" pitchFamily="18" charset="0"/>
              </a:endParaRPr>
            </a:p>
          </p:txBody>
        </p:sp>
      </p:grp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444700" y="8136791"/>
            <a:ext cx="8572501" cy="6188484"/>
            <a:chOff x="0" y="0"/>
            <a:chExt cx="7620001" cy="4251610"/>
          </a:xfrm>
        </p:grpSpPr>
        <p:sp>
          <p:nvSpPr>
            <p:cNvPr id="15" name="Shape 15"/>
            <p:cNvSpPr/>
            <p:nvPr/>
          </p:nvSpPr>
          <p:spPr>
            <a:xfrm>
              <a:off x="0" y="0"/>
              <a:ext cx="7620000" cy="41275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>
              <a:outerShdw blurRad="25400" dist="50800" dir="2700000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defTabSz="299243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555" kern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19" name="Shape 16"/>
            <p:cNvSpPr>
              <a:spLocks noChangeArrowheads="1"/>
            </p:cNvSpPr>
            <p:nvPr/>
          </p:nvSpPr>
          <p:spPr bwMode="auto">
            <a:xfrm>
              <a:off x="0" y="0"/>
              <a:ext cx="7620001" cy="4251610"/>
            </a:xfrm>
            <a:prstGeom prst="rect">
              <a:avLst/>
            </a:prstGeom>
            <a:noFill/>
            <a:ln w="3175">
              <a:noFill/>
              <a:miter lim="400000"/>
              <a:headEnd/>
              <a:tailEnd/>
            </a:ln>
          </p:spPr>
          <p:txBody>
            <a:bodyPr lIns="149667" tIns="149667" rIns="149667" bIns="149667">
              <a:spAutoFit/>
            </a:bodyPr>
            <a:lstStyle/>
            <a:p>
              <a:pPr defTabSz="2991446"/>
              <a:r>
                <a:rPr lang="en-US" sz="2250" b="1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 Bold" pitchFamily="34" charset="0"/>
                </a:rPr>
                <a:t>METHODS</a:t>
              </a:r>
            </a:p>
            <a:p>
              <a:pPr marL="385763" indent="-385763" algn="just">
                <a:buFont typeface="Arial" charset="0"/>
                <a:buChar char="•"/>
              </a:pP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82 patients ≤ 18 years of age who underwent ACL reconstruction from January 2010 to December 2016 using an autogenous, doubled hamstring graft were identified</a:t>
              </a:r>
            </a:p>
            <a:p>
              <a:pPr marL="385763" indent="-385763" algn="just">
                <a:buFont typeface="Arial" charset="0"/>
                <a:buChar char="•"/>
              </a:pP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Measured combined cross-sectional area of GT and ST on axial MRI at three locations: 1) medial epicondyle, 2) tibiofemoral joint line, and 3) proximal tibial physeal scar</a:t>
              </a:r>
            </a:p>
            <a:p>
              <a:pPr marL="385763" indent="-385763" algn="just">
                <a:buFont typeface="Arial" charset="0"/>
                <a:buChar char="•"/>
              </a:pP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Intraclass correlation (ICC) determined inter-observer reliability of measurements</a:t>
              </a:r>
            </a:p>
            <a:p>
              <a:pPr marL="385763" indent="-385763" algn="just">
                <a:buFont typeface="Arial" charset="0"/>
                <a:buChar char="•"/>
              </a:pP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Pearson’s correlation coefficient (r) determined correlation of intra-operative graft size to combined cross-sectional area of GT + ST</a:t>
              </a:r>
            </a:p>
            <a:p>
              <a:pPr marL="385763" indent="-385763" algn="just">
                <a:buFont typeface="Arial" charset="0"/>
                <a:buChar char="•"/>
              </a:pP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Previously described statistical methods compared correlation coefficients from each of the three levels</a:t>
              </a:r>
            </a:p>
            <a:p>
              <a:pPr marL="385763" indent="-385763" algn="just">
                <a:buFont typeface="Arial" charset="0"/>
                <a:buChar char="•"/>
              </a:pP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A receiver operating characteristic (ROC) was used to establish a cutoff threshold that would predict a graft size ≥ 8 mm</a:t>
              </a:r>
            </a:p>
          </p:txBody>
        </p:sp>
      </p:grpSp>
      <p:grpSp>
        <p:nvGrpSpPr>
          <p:cNvPr id="4103" name="Group 20"/>
          <p:cNvGrpSpPr>
            <a:grpSpLocks/>
          </p:cNvGrpSpPr>
          <p:nvPr/>
        </p:nvGrpSpPr>
        <p:grpSpPr bwMode="auto">
          <a:xfrm>
            <a:off x="9429750" y="3657600"/>
            <a:ext cx="8572501" cy="12074711"/>
            <a:chOff x="0" y="0"/>
            <a:chExt cx="7620001" cy="6987653"/>
          </a:xfrm>
        </p:grpSpPr>
        <p:sp>
          <p:nvSpPr>
            <p:cNvPr id="18" name="Shape 18"/>
            <p:cNvSpPr/>
            <p:nvPr/>
          </p:nvSpPr>
          <p:spPr>
            <a:xfrm>
              <a:off x="0" y="0"/>
              <a:ext cx="7620000" cy="310038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>
              <a:outerShdw blurRad="25400" dist="50800" dir="2700000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defTabSz="299243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555" kern="0">
                <a:solidFill>
                  <a:sysClr val="windowText" lastClr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17" name="Shape 19"/>
            <p:cNvSpPr>
              <a:spLocks noChangeArrowheads="1"/>
            </p:cNvSpPr>
            <p:nvPr/>
          </p:nvSpPr>
          <p:spPr bwMode="auto">
            <a:xfrm>
              <a:off x="0" y="0"/>
              <a:ext cx="7620001" cy="6987653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400000"/>
              <a:headEnd/>
              <a:tailEnd/>
            </a:ln>
          </p:spPr>
          <p:txBody>
            <a:bodyPr lIns="149667" tIns="149667" rIns="149667" bIns="149667">
              <a:spAutoFit/>
            </a:bodyPr>
            <a:lstStyle/>
            <a:p>
              <a:pPr defTabSz="2991446"/>
              <a:r>
                <a:rPr lang="en-US" sz="2250" b="1" dirty="0">
                  <a:solidFill>
                    <a:srgbClr val="000000"/>
                  </a:solidFill>
                  <a:latin typeface="Arial Bold" pitchFamily="34" charset="0"/>
                  <a:cs typeface="Arial Bold" pitchFamily="34" charset="0"/>
                  <a:sym typeface="Arial Bold" pitchFamily="34" charset="0"/>
                </a:rPr>
                <a:t>RESULTS</a:t>
              </a:r>
            </a:p>
            <a:p>
              <a:pPr defTabSz="2991446"/>
              <a:endParaRPr lang="en-US" sz="2250" b="1" dirty="0">
                <a:solidFill>
                  <a:srgbClr val="0000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endParaRPr>
            </a:p>
            <a:p>
              <a:pPr defTabSz="2991446"/>
              <a:endParaRPr lang="en-US" sz="2250" b="1" dirty="0">
                <a:solidFill>
                  <a:srgbClr val="0000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endParaRPr>
            </a:p>
            <a:p>
              <a:pPr defTabSz="2991446"/>
              <a:endParaRPr lang="en-US" sz="2250" b="1" dirty="0">
                <a:solidFill>
                  <a:srgbClr val="0000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endParaRPr>
            </a:p>
            <a:p>
              <a:pPr defTabSz="2991446"/>
              <a:endParaRPr lang="en-US" sz="2250" b="1" dirty="0">
                <a:solidFill>
                  <a:srgbClr val="0000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endParaRPr>
            </a:p>
            <a:p>
              <a:pPr defTabSz="2991446"/>
              <a:endParaRPr lang="en-US" sz="2250" b="1" dirty="0">
                <a:solidFill>
                  <a:srgbClr val="000000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algn="just"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algn="just" defTabSz="2991446"/>
              <a:r>
                <a:rPr lang="en-US" sz="1800" b="1" dirty="0">
                  <a:latin typeface="Arial" charset="0"/>
                  <a:ea typeface="Arial" charset="0"/>
                  <a:cs typeface="Arial" charset="0"/>
                </a:rPr>
                <a:t>Figure 1: </a:t>
              </a:r>
              <a:r>
                <a:rPr lang="en-US" sz="1800" dirty="0">
                  <a:latin typeface="Arial" charset="0"/>
                  <a:ea typeface="Arial" charset="0"/>
                  <a:cs typeface="Arial" charset="0"/>
                </a:rPr>
                <a:t>The medial epicondyle had a significant correlation to graft size compared to the tibial physis (p = 0.044) and trended towards a stronger correlation as compared to the joint line (p = 0.076). There was no difference in correlation between the joint line and the tibial physis (p = 0.815).</a:t>
              </a: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/>
              <a:endParaRPr lang="en-US" sz="18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104" name="Group 23"/>
          <p:cNvGrpSpPr>
            <a:grpSpLocks/>
          </p:cNvGrpSpPr>
          <p:nvPr/>
        </p:nvGrpSpPr>
        <p:grpSpPr bwMode="auto">
          <a:xfrm>
            <a:off x="18414798" y="3649677"/>
            <a:ext cx="8572501" cy="7304174"/>
            <a:chOff x="0" y="0"/>
            <a:chExt cx="7620001" cy="10474286"/>
          </a:xfrm>
        </p:grpSpPr>
        <p:sp>
          <p:nvSpPr>
            <p:cNvPr id="21" name="Shape 21"/>
            <p:cNvSpPr/>
            <p:nvPr/>
          </p:nvSpPr>
          <p:spPr>
            <a:xfrm>
              <a:off x="0" y="0"/>
              <a:ext cx="7620000" cy="41910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>
              <a:outerShdw blurRad="25400" dist="50800" dir="2700000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defTabSz="2992437" fontAlgn="auto">
                <a:spcBef>
                  <a:spcPts val="0"/>
                </a:spcBef>
                <a:spcAft>
                  <a:spcPts val="0"/>
                </a:spcAft>
                <a:defRPr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pPr>
              <a:endParaRPr sz="1555" kern="0">
                <a:solidFill>
                  <a:sysClr val="windowText" lastClr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  <p:sp>
          <p:nvSpPr>
            <p:cNvPr id="4115" name="Shape 22"/>
            <p:cNvSpPr>
              <a:spLocks noChangeArrowheads="1"/>
            </p:cNvSpPr>
            <p:nvPr/>
          </p:nvSpPr>
          <p:spPr bwMode="auto">
            <a:xfrm>
              <a:off x="0" y="0"/>
              <a:ext cx="7620001" cy="10474286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400000"/>
              <a:headEnd/>
              <a:tailEnd/>
            </a:ln>
          </p:spPr>
          <p:txBody>
            <a:bodyPr lIns="149667" tIns="149667" rIns="149667" bIns="149667">
              <a:spAutoFit/>
            </a:bodyPr>
            <a:lstStyle/>
            <a:p>
              <a:pPr defTabSz="2991446">
                <a:spcBef>
                  <a:spcPts val="2138"/>
                </a:spcBef>
              </a:pPr>
              <a:endParaRPr lang="en-US" sz="2250" b="1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>
                <a:spcBef>
                  <a:spcPts val="2138"/>
                </a:spcBef>
              </a:pPr>
              <a:endParaRPr lang="en-US" sz="2250" b="1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>
                <a:spcBef>
                  <a:spcPts val="2138"/>
                </a:spcBef>
              </a:pPr>
              <a:endParaRPr lang="en-US" sz="2250" b="1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>
                <a:spcBef>
                  <a:spcPts val="2138"/>
                </a:spcBef>
              </a:pPr>
              <a:endParaRPr lang="en-US" sz="2250" b="1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>
                <a:spcBef>
                  <a:spcPts val="2138"/>
                </a:spcBef>
              </a:pPr>
              <a:endParaRPr lang="en-US" sz="2250" b="1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>
                <a:spcBef>
                  <a:spcPts val="2138"/>
                </a:spcBef>
              </a:pPr>
              <a:endParaRPr lang="en-US" sz="2250" b="1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>
                <a:spcBef>
                  <a:spcPts val="2138"/>
                </a:spcBef>
              </a:pPr>
              <a:endParaRPr lang="en-US" sz="2250" b="1" dirty="0">
                <a:latin typeface="Arial" charset="0"/>
                <a:ea typeface="Arial" charset="0"/>
                <a:cs typeface="Arial" charset="0"/>
              </a:endParaRPr>
            </a:p>
            <a:p>
              <a:pPr defTabSz="2991446">
                <a:spcBef>
                  <a:spcPts val="2138"/>
                </a:spcBef>
              </a:pPr>
              <a:endParaRPr lang="en-US" sz="2250" b="1" dirty="0">
                <a:latin typeface="Arial" charset="0"/>
                <a:ea typeface="Arial" charset="0"/>
                <a:cs typeface="Arial" charset="0"/>
              </a:endParaRPr>
            </a:p>
            <a:p>
              <a:pPr algn="just" defTabSz="2991446">
                <a:spcBef>
                  <a:spcPts val="2138"/>
                </a:spcBef>
              </a:pPr>
              <a:r>
                <a:rPr lang="en-US" sz="2250" b="1" dirty="0">
                  <a:latin typeface="Arial" charset="0"/>
                  <a:ea typeface="Arial" charset="0"/>
                  <a:cs typeface="Arial" charset="0"/>
                </a:rPr>
                <a:t>Figure 3: </a:t>
              </a: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The best cutoff threshold for balancing sensitivity and specificity was 22 mm</a:t>
              </a:r>
              <a:r>
                <a:rPr lang="en-US" sz="2250" baseline="30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. A combined cross-sectional area ≥ 22 mm</a:t>
              </a:r>
              <a:r>
                <a:rPr lang="en-US" sz="2250" baseline="30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 results in a ≥ 67% probability that the hamstring autograft will be ≥ 8 mm while a combined cross-sectional area ≥ 27 mm</a:t>
              </a:r>
              <a:r>
                <a:rPr lang="en-US" sz="2250" baseline="30000" dirty="0">
                  <a:latin typeface="Arial" charset="0"/>
                  <a:ea typeface="Arial" charset="0"/>
                  <a:cs typeface="Arial" charset="0"/>
                </a:rPr>
                <a:t>2 </a:t>
              </a: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results in a &gt; 80% probability of a hamstring autograft being ≥ 8 mm in adolescent patients (Figure 3). </a:t>
              </a:r>
              <a:endParaRPr lang="en-US" sz="22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97" y="6071753"/>
            <a:ext cx="8526653" cy="4386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667" y="11744326"/>
            <a:ext cx="4130877" cy="3977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763" y="3649676"/>
            <a:ext cx="8562534" cy="4922823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40877"/>
              </p:ext>
            </p:extLst>
          </p:nvPr>
        </p:nvGraphicFramePr>
        <p:xfrm>
          <a:off x="9686925" y="4223817"/>
          <a:ext cx="8143876" cy="169120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155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8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80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Location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Interobserver Reliability (ICC)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80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Medial</a:t>
                      </a:r>
                      <a:r>
                        <a:rPr lang="en-US" sz="20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Epicondyle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0.665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80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Tibiofemoral</a:t>
                      </a:r>
                      <a:r>
                        <a:rPr lang="en-US" sz="2000" baseline="0" dirty="0">
                          <a:latin typeface="Arial" charset="0"/>
                          <a:ea typeface="Arial" charset="0"/>
                          <a:cs typeface="Arial" charset="0"/>
                        </a:rPr>
                        <a:t> Joint Line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0.694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80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Tibial Physeal Scar</a:t>
                      </a:r>
                    </a:p>
                  </a:txBody>
                  <a:tcPr marL="102870" marR="102870" marT="51435" marB="5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charset="0"/>
                          <a:ea typeface="Arial" charset="0"/>
                          <a:cs typeface="Arial" charset="0"/>
                        </a:rPr>
                        <a:t>0.643</a:t>
                      </a:r>
                    </a:p>
                  </a:txBody>
                  <a:tcPr marL="102870" marR="102870" marT="51435" marB="5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698060" y="12028982"/>
            <a:ext cx="4268310" cy="3658694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t">
            <a:spAutoFit/>
          </a:bodyPr>
          <a:lstStyle/>
          <a:p>
            <a:pPr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Arial" charset="0"/>
                <a:ea typeface="Arial" charset="0"/>
                <a:cs typeface="Arial" charset="0"/>
              </a:rPr>
              <a:t>Figure 2: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area under the curve of the ROC curves was highest at the medial epicondyle (AUC = 0.688) compared to the joint line (AUC = 0.577) and the tibial physis (AUC = 0.568) indicating the medial epicondyle has a better predictive value for the ROC curve to determine whether the hamstring autograft size is ≥ 8 mm based on the combined cross-sectional area of the GT + ST compared to the joint line or the tibial physis in adolescent patients.</a:t>
            </a:r>
            <a:endParaRPr lang="en-US" sz="18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defTabSz="1028700" fontAlgn="auto" latinLnBrk="1" hangingPunct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" name="Group 23"/>
          <p:cNvGrpSpPr>
            <a:grpSpLocks/>
          </p:cNvGrpSpPr>
          <p:nvPr/>
        </p:nvGrpSpPr>
        <p:grpSpPr bwMode="auto">
          <a:xfrm>
            <a:off x="18414796" y="11401425"/>
            <a:ext cx="8572501" cy="3072246"/>
            <a:chOff x="-1" y="-17878"/>
            <a:chExt cx="7620001" cy="4405642"/>
          </a:xfrm>
        </p:grpSpPr>
        <p:sp>
          <p:nvSpPr>
            <p:cNvPr id="35" name="Shape 21"/>
            <p:cNvSpPr/>
            <p:nvPr/>
          </p:nvSpPr>
          <p:spPr>
            <a:xfrm>
              <a:off x="0" y="0"/>
              <a:ext cx="7620000" cy="419100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808080"/>
              </a:solidFill>
              <a:prstDash val="solid"/>
              <a:round/>
            </a:ln>
            <a:effectLst>
              <a:outerShdw blurRad="25400" dist="50800" dir="2700000" rotWithShape="0">
                <a:srgbClr val="808080"/>
              </a:outerShdw>
            </a:effectLst>
          </p:spPr>
          <p:txBody>
            <a:bodyPr lIns="0" tIns="0" rIns="0" bIns="0"/>
            <a:lstStyle/>
            <a:p>
              <a:pPr defTabSz="2992437" fontAlgn="auto">
                <a:spcBef>
                  <a:spcPts val="0"/>
                </a:spcBef>
                <a:spcAft>
                  <a:spcPts val="0"/>
                </a:spcAft>
                <a:defRPr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pPr>
              <a:endParaRPr sz="1555" kern="0">
                <a:solidFill>
                  <a:sysClr val="windowText" lastClr="000000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endParaRPr>
            </a:p>
          </p:txBody>
        </p:sp>
        <p:sp>
          <p:nvSpPr>
            <p:cNvPr id="36" name="Shape 22"/>
            <p:cNvSpPr>
              <a:spLocks noChangeArrowheads="1"/>
            </p:cNvSpPr>
            <p:nvPr/>
          </p:nvSpPr>
          <p:spPr bwMode="auto">
            <a:xfrm>
              <a:off x="-1" y="-17878"/>
              <a:ext cx="7620001" cy="4405642"/>
            </a:xfrm>
            <a:prstGeom prst="rect">
              <a:avLst/>
            </a:prstGeom>
            <a:solidFill>
              <a:schemeClr val="bg1"/>
            </a:solidFill>
            <a:ln w="3175">
              <a:noFill/>
              <a:miter lim="400000"/>
              <a:headEnd/>
              <a:tailEnd/>
            </a:ln>
          </p:spPr>
          <p:txBody>
            <a:bodyPr lIns="149667" tIns="149667" rIns="149667" bIns="149667">
              <a:spAutoFit/>
            </a:bodyPr>
            <a:lstStyle/>
            <a:p>
              <a:pPr defTabSz="2991446">
                <a:spcBef>
                  <a:spcPts val="2138"/>
                </a:spcBef>
              </a:pPr>
              <a:r>
                <a:rPr lang="en-US" sz="2250" b="1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  <a:sym typeface="Arial Bold" pitchFamily="34" charset="0"/>
                </a:rPr>
                <a:t>DISCUSSION &amp; CONCLUSIONS</a:t>
              </a:r>
            </a:p>
            <a:p>
              <a:pPr algn="just" defTabSz="2991446"/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Surgeons performing ACL reconstruction should be aware that the best cutoff threshold to balance sensitivity and specificity is a combined cross-sectional area of 22 mm</a:t>
              </a:r>
              <a:r>
                <a:rPr lang="en-US" sz="2250" baseline="30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 at the medial epicondyle in adolescent patients. Combined cross-sectional area measurements greater than 27 mm</a:t>
              </a:r>
              <a:r>
                <a:rPr lang="en-US" sz="2250" baseline="30000" dirty="0">
                  <a:latin typeface="Arial" charset="0"/>
                  <a:ea typeface="Arial" charset="0"/>
                  <a:cs typeface="Arial" charset="0"/>
                </a:rPr>
                <a:t>2</a:t>
              </a:r>
              <a:r>
                <a:rPr lang="en-US" sz="2250" dirty="0">
                  <a:latin typeface="Arial" charset="0"/>
                  <a:ea typeface="Arial" charset="0"/>
                  <a:cs typeface="Arial" charset="0"/>
                </a:rPr>
                <a:t> at the medial epicondyle showed a greater than 80% probability of predicting a doubled hamstring autograft diameter ≥ 8 mm. </a:t>
              </a:r>
              <a:endParaRPr lang="en-US" sz="225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Times New Roman Bold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414796" y="15932389"/>
            <a:ext cx="8572500" cy="403957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575" tIns="28575" rIns="28575" bIns="28575" numCol="1" spcCol="38100" rtlCol="0" anchor="t">
            <a:spAutoFit/>
          </a:bodyPr>
          <a:lstStyle/>
          <a:p>
            <a:pPr algn="r" defTabSz="10287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22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Times New Roman"/>
              </a:rPr>
              <a:t>Contact Information: </a:t>
            </a:r>
            <a:r>
              <a:rPr lang="en-US" sz="22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Times New Roman"/>
              </a:rPr>
              <a:t>awskaggs@ucdavis.edu</a:t>
            </a:r>
            <a:endParaRPr lang="en-US" sz="22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102C2-6F02-AF4D-8384-A842AE688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947" y="14543313"/>
            <a:ext cx="6110006" cy="159842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25400" tIns="25400" rIns="25400" bIns="2540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CC99"/>
          </a:solidFill>
          <a:prstDash val="solid"/>
          <a:bevel/>
        </a:ln>
        <a:effectLst>
          <a:outerShdw blurRad="127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25400" tIns="25400" rIns="25400" bIns="2540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25400" tIns="25400" rIns="25400" bIns="2540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CC99"/>
          </a:solidFill>
          <a:prstDash val="solid"/>
          <a:bevel/>
        </a:ln>
        <a:effectLst>
          <a:outerShdw blurRad="127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25400" tIns="25400" rIns="25400" bIns="25400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581</Words>
  <Application>Microsoft Macintosh PowerPoint</Application>
  <PresentationFormat>Custom</PresentationFormat>
  <Paragraphs>75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Bold</vt:lpstr>
      <vt:lpstr>Avenir Roman</vt:lpstr>
      <vt:lpstr>Times New Roman</vt:lpstr>
      <vt:lpstr>Times New Roman Bold</vt:lpstr>
      <vt:lpstr>Default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Senkbeil</dc:creator>
  <cp:lastModifiedBy>Alton William Skaggs</cp:lastModifiedBy>
  <cp:revision>15</cp:revision>
  <dcterms:modified xsi:type="dcterms:W3CDTF">2018-02-15T22:58:54Z</dcterms:modified>
</cp:coreProperties>
</file>